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9" r:id="rId3"/>
    <p:sldId id="264" r:id="rId4"/>
    <p:sldId id="265" r:id="rId5"/>
    <p:sldId id="267" r:id="rId6"/>
    <p:sldId id="268" r:id="rId7"/>
    <p:sldId id="270" r:id="rId8"/>
    <p:sldId id="266" r:id="rId9"/>
    <p:sldId id="271" r:id="rId10"/>
    <p:sldId id="272" r:id="rId11"/>
    <p:sldId id="273" r:id="rId12"/>
    <p:sldId id="278" r:id="rId13"/>
    <p:sldId id="274" r:id="rId14"/>
    <p:sldId id="277" r:id="rId15"/>
    <p:sldId id="275" r:id="rId16"/>
    <p:sldId id="279" r:id="rId17"/>
    <p:sldId id="276" r:id="rId18"/>
    <p:sldId id="280" r:id="rId19"/>
    <p:sldId id="281" r:id="rId20"/>
    <p:sldId id="282" r:id="rId21"/>
    <p:sldId id="286" r:id="rId22"/>
    <p:sldId id="283" r:id="rId23"/>
    <p:sldId id="284" r:id="rId24"/>
    <p:sldId id="285" r:id="rId25"/>
    <p:sldId id="287" r:id="rId26"/>
    <p:sldId id="288" r:id="rId27"/>
    <p:sldId id="289" r:id="rId28"/>
    <p:sldId id="290" r:id="rId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4678"/>
  </p:normalViewPr>
  <p:slideViewPr>
    <p:cSldViewPr snapToGrid="0" snapToObjects="1">
      <p:cViewPr>
        <p:scale>
          <a:sx n="100" d="100"/>
          <a:sy n="100" d="100"/>
        </p:scale>
        <p:origin x="836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01/18/2024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72E457-612B-471F-996B-119D818303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000" y="5663967"/>
            <a:ext cx="1194033" cy="119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2023. 11. 03.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2023. 11. 03.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2023. 11. 03.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2023. 11. 03.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2023. 11. 03.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2023. 11. 03.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2023. 11. 03.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2023. 11. 03.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2023. 11. 03.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2023. 11. 03.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 dirty="0" err="1"/>
              <a:t>RFSoC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en-US" dirty="0"/>
              <a:t>Introduction to </a:t>
            </a:r>
            <a:r>
              <a:rPr kumimoji="1" lang="en-US" altLang="en-US" dirty="0" err="1"/>
              <a:t>RFSoC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A7099-62DC-30E2-6006-AFF5B3A1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DDS Structure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0F9090-9BDC-3F12-C1C8-AAAE42CF5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225138-E724-6BE5-58C2-ACD2358B3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044" y="1577910"/>
            <a:ext cx="7303912" cy="41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42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7DEE1-ABCD-AC01-DE65-F13204CF8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DDS Data Format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1FA198-C596-2FCA-1DCB-AF4376121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65F819-A3EA-BB11-3F32-58B355B53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10" y="2412436"/>
            <a:ext cx="4678045" cy="2631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9DE8E8-1AAB-6EA5-4DDD-0153C142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088" y="2412436"/>
            <a:ext cx="4678045" cy="263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79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9B238-6BA5-4BF0-368C-85E5CF43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DDS Command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A307D6-6467-90EF-188C-3FFBCD854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E39E696-AE67-89EC-D148-47E1E402F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166649"/>
              </p:ext>
            </p:extLst>
          </p:nvPr>
        </p:nvGraphicFramePr>
        <p:xfrm>
          <a:off x="3232467" y="1852422"/>
          <a:ext cx="5727065" cy="43009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27065">
                  <a:extLst>
                    <a:ext uri="{9D8B030D-6E8A-4147-A177-3AD203B41FA5}">
                      <a16:colId xmlns:a16="http://schemas.microsoft.com/office/drawing/2014/main" val="6870844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DAC.cpp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void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DAC::set_addr(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uint64_t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addr)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DAC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AXI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주소를 지정한다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void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DAC::set_freq(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uint64_t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freq)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DAC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output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주파수를 지정한다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48bit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 resolution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가진다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void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DAC::set_amp(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long double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amp)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DAC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output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진폭을 지정한다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최대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amplitude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에 대한 비율을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input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으로 받으며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14bit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resolution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가진다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void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DAC::set_config(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long double 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amp, 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uint64_t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freq, 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6510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long double 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phase, 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uint64_t 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shift)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DAC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 output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진폭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주파수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그리고 위상을 한번에 변경한다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진폭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위상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주파수 각각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14, 14, 32 bit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resolution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가진다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단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,. shift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 두배만큼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frequency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를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shift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한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 bit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에 해당하는 주파수를 변경하며 그 외의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bit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들은 모두 무시한다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예를들어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shift = 3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인 경우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48bit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 주파수 중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37~6 bit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에 해당하는 값만을 변경하고 그 외의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bit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들은 유지한다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void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DAC::flush_fifo()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DAC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모듈의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fifo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를 초기화한다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072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053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B8000-7B00-32A7-C0E1-97D26D23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TTL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EB8B37-0A9F-3DFD-D15E-695D3FE0F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1EA763-4EFF-3689-E782-C6A9181FD3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960" y="1412840"/>
            <a:ext cx="5720080" cy="329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B7B543-17FA-99E7-20F2-08AD6F0D97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956" y="2246488"/>
            <a:ext cx="6618088" cy="2952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4425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91BDE-1BBB-E601-47B9-1C89755C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TTL Command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2CDBFE-7894-5911-B100-D99E445F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3560CBA-1C4C-376D-5F2A-F99938A5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642686"/>
              </p:ext>
            </p:extLst>
          </p:nvPr>
        </p:nvGraphicFramePr>
        <p:xfrm>
          <a:off x="3232467" y="2676144"/>
          <a:ext cx="5727065" cy="26535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27065">
                  <a:extLst>
                    <a:ext uri="{9D8B030D-6E8A-4147-A177-3AD203B41FA5}">
                      <a16:colId xmlns:a16="http://schemas.microsoft.com/office/drawing/2014/main" val="17280985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TTL_out.cpp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void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TTL_out::set (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uint64_t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pulse)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TTL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신호의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 output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지정한다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pulse = 1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인 경우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High, pulse = 0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인 경우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를 출력한다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단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8ns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resolution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가지므로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8ns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이하의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1ns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 차이는 모두 무시된다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예를 들어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35ns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에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output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지정하는 경우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35 = 0x13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이므로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0x03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은 무시한 후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32ns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에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output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이 출력된다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void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TTL_out::set_ch(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const char * 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pulse_ch)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TTL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신호의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output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지정한다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int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형 대신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string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입력받는다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대소문자 관계없이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“ON”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인 경우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High, “OFF”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인 경우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를 출력한다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void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TTL_out::flush_fifo()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TTL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모듈의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fifo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를 초기화한다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710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189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89065-76FA-0FFE-6CCB-67BC8EE3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TTLx8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888AB7-F881-F767-7065-AE93864C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F51454-AE0F-E229-14AE-2F9E893B4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155" y="1219199"/>
            <a:ext cx="7857690" cy="44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74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0A7AB-1F01-0629-67B7-F34F8EA9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TTLx8 Command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099C5A-C1BF-D805-3EC7-6BE50F5C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AE1BDA6-C56D-F9C7-1A46-CF7213A72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542727"/>
              </p:ext>
            </p:extLst>
          </p:nvPr>
        </p:nvGraphicFramePr>
        <p:xfrm>
          <a:off x="3232467" y="2833878"/>
          <a:ext cx="5727065" cy="2338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27065">
                  <a:extLst>
                    <a:ext uri="{9D8B030D-6E8A-4147-A177-3AD203B41FA5}">
                      <a16:colId xmlns:a16="http://schemas.microsoft.com/office/drawing/2014/main" val="20011594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TTLx8.cpp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void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TTLx8_out::set (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uint64_t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pulse)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TTL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신호의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 output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지정한다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1ns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 resolution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가진다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void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TTLx8_out::set_ch(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uint64_t 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freq)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TTL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신호의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 output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지정한다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int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형 대신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string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입력받는다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대소문자 관계없이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“ON”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인 경우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High, “OFF”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인 경우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를 출력한다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void 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TTLx8_out::flush_fifo(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long double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amp)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TTLx8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모듈의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fifo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를 초기화한다 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520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696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03C04-AD2C-2326-A95C-001B2AFA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Real Experiment Code(1)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86E8B-3710-91DF-1999-1F1B7926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597D75-CD00-6C61-0748-8607816418DB}"/>
              </a:ext>
            </a:extLst>
          </p:cNvPr>
          <p:cNvSpPr txBox="1"/>
          <p:nvPr/>
        </p:nvSpPr>
        <p:spPr>
          <a:xfrm>
            <a:off x="21166" y="1388283"/>
            <a:ext cx="6177844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 1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#include "RFSoC_Driver.h"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 2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#include "malloc.h"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3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 4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main(){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 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DAC Raman_CH1;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 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DAC Raman_CH2;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 7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DAC Raman_CH3;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8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 9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TTL_out AOM_369;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10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TTL_out EOM_14_7;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11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TTL_out EOM_2_1;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12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TTL_out Raman_Global;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13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14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TimeController tc_0;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15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16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Raman_CH1.set_addr(XPAR_DAC_CONTROLLER_0_BASEADDR);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17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Raman_CH1.flush_fifo();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18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Raman_CH2.set_addr(XPAR_DAC_CONTROLLER_1_BASEADDR);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19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Raman_CH2.flush_fifo();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20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Raman_CH3.set_addr(XPAR_DAC_CONTROLLER_2_BASEADDR);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21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Raman_CH3.flush_fifo();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22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23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uint64_t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* ttl_set_0_ptr = 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uint64_t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*) malloc(</a:t>
            </a:r>
            <a:r>
              <a:rPr lang="en-US" altLang="ko-KR" sz="900">
                <a:latin typeface="Lucida Console" panose="020B0609040504020204" pitchFamily="49" charset="0"/>
              </a:rPr>
              <a:t>sizeof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uint64_t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24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AOM_369.set_addr(XPAR_TTL_OUT_0_BASEADDR,ttl_set_0_ptr,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25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EOM_14_7.set_addr(XPAR_TTL_OUT_0_BASEADDR,ttl_set_0_ptr,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26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EOM_2_1.set_addr(XPAR_TTL_OUT_0_BASEADDR,ttl_set_0_ptr,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2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27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Raman_Global.set_addr(XPAR_TTL_OUT_0_BASEADDR,ttl_set_0_ptr,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3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28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29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tc_0.set_addr(XPAR_TIMECONTROLLER_0_BASEADDR);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30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tc_0.auto_stop();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31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tc_0.reset();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32</a:t>
            </a:r>
          </a:p>
          <a:p>
            <a:r>
              <a:rPr lang="pt-BR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33 </a:t>
            </a:r>
            <a:r>
              <a:rPr lang="pt-B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xil_printf</a:t>
            </a:r>
            <a:r>
              <a:rPr lang="pt-BR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("RFSoC Start\r\n"</a:t>
            </a:r>
            <a:r>
              <a:rPr lang="pt-B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  <a:endParaRPr lang="ko-KR" altLang="en-US" sz="9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09553E-820B-CBF4-9A92-58350C75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310" y="1332089"/>
            <a:ext cx="6403266" cy="393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42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1643F-1A3C-6BF0-4DA6-904B9E03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Real Experiment Code(2)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97199D-8288-6CD8-D065-987D12344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DC251-7CE7-697C-B939-80DF5AA012D7}"/>
              </a:ext>
            </a:extLst>
          </p:cNvPr>
          <p:cNvSpPr txBox="1"/>
          <p:nvPr/>
        </p:nvSpPr>
        <p:spPr>
          <a:xfrm>
            <a:off x="165099" y="1201662"/>
            <a:ext cx="61778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35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AOM_369.set(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36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EOM_14_7.set(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37</a:t>
            </a:r>
          </a:p>
          <a:p>
            <a:r>
              <a:rPr lang="fr-FR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38 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fr-FR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int64_t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t_5ms = </a:t>
            </a:r>
            <a:r>
              <a:rPr lang="fr-FR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50000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fr-FR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39 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fr-FR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int64_t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t_20us = </a:t>
            </a:r>
            <a:r>
              <a:rPr lang="fr-FR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20000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fr-FR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40 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fr-FR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int64_t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t_30us = </a:t>
            </a:r>
            <a:r>
              <a:rPr lang="fr-FR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30000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fr-FR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41 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fr-FR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int64_t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t_1us = </a:t>
            </a:r>
            <a:r>
              <a:rPr lang="fr-FR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1000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42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43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//delay 5ms -&gt; 1000ns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44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45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for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j =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; j &lt;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100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; j++){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46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AOM_369.set(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47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EOM_14_7.set(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48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49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delay(t_5ms);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50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51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AOM_369.set(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52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EOM_14_7.set(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53</a:t>
            </a:r>
          </a:p>
          <a:p>
            <a:r>
              <a:rPr lang="nn-NO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endParaRPr lang="en-US" altLang="ko-KR" sz="90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C26D4-6EAF-5C93-B8A6-5350C5ED8E6B}"/>
              </a:ext>
            </a:extLst>
          </p:cNvPr>
          <p:cNvSpPr txBox="1"/>
          <p:nvPr/>
        </p:nvSpPr>
        <p:spPr>
          <a:xfrm>
            <a:off x="2962838" y="1204864"/>
            <a:ext cx="617784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54 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nn-NO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for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( </a:t>
            </a:r>
            <a:r>
              <a:rPr lang="nn-NO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int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i = </a:t>
            </a:r>
            <a:r>
              <a:rPr lang="nn-NO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; i &lt; </a:t>
            </a:r>
            <a:r>
              <a:rPr lang="nn-NO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2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; i++){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55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Raman_CH1.set_freq(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201643000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56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Raman_CH2.set_freq(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201643000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57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Raman_CH3.set_freq(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201643000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58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delay(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8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59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60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//sideband cooling for 30us</a:t>
            </a:r>
          </a:p>
          <a:p>
            <a:r>
              <a:rPr lang="nn-NO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61 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Raman_Global.set(</a:t>
            </a:r>
            <a:r>
              <a:rPr lang="nn-NO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62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1.0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63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1.0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64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Raman_CH3.set_amp(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1.0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65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66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delay(t_30us);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67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68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//Turn off RF signals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69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70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71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Raman_CH3.set_amp(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nn-NO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72 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Raman_Global.set(</a:t>
            </a:r>
            <a:r>
              <a:rPr lang="nn-NO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73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74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//sideband cooling for 20us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75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AOM_369.set(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76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EOM_2_1.set(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77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78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delay(t_20us);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79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AOM_369.set(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80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EOM_2_1.set(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81 </a:t>
            </a:r>
            <a:r>
              <a:rPr lang="ko-KR" altLang="en-US" sz="90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  <a:endParaRPr lang="ko-KR" altLang="en-US" sz="9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CAA0EC-D6F5-BB33-5D04-5ADA87AE0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020" y="1330589"/>
            <a:ext cx="5282284" cy="32501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9EB8689-E33A-81EC-AC30-94DDB68ECBC3}"/>
              </a:ext>
            </a:extLst>
          </p:cNvPr>
          <p:cNvSpPr/>
          <p:nvPr/>
        </p:nvSpPr>
        <p:spPr>
          <a:xfrm>
            <a:off x="6637867" y="1694107"/>
            <a:ext cx="2747892" cy="2886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548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28407-EC18-E3A5-0CAC-06DD1263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Real Experiment Code(3)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23305B-19AD-0EF4-079B-F91FE547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3FAB49-580C-FFAF-3646-FBCAF1D9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020" y="1330589"/>
            <a:ext cx="5282284" cy="32501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3EB6AD-7CA5-283A-66C3-D81B83BA6BB4}"/>
              </a:ext>
            </a:extLst>
          </p:cNvPr>
          <p:cNvSpPr/>
          <p:nvPr/>
        </p:nvSpPr>
        <p:spPr>
          <a:xfrm>
            <a:off x="9358764" y="1694107"/>
            <a:ext cx="1283836" cy="2886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BFB98-39C6-B273-F877-0B4C3EC93463}"/>
              </a:ext>
            </a:extLst>
          </p:cNvPr>
          <p:cNvSpPr txBox="1"/>
          <p:nvPr/>
        </p:nvSpPr>
        <p:spPr>
          <a:xfrm>
            <a:off x="52887" y="1162590"/>
            <a:ext cx="617784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82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83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//initialization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84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AOM_369.set(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85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EOM_2_1.set(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86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delay(t_20us);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87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AOM_369.set(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88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EOM_2_1.set(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89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90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Raman_CH1.set_freq(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198367000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91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Raman_CH2.set_freq(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198367000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92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8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93</a:t>
            </a:r>
          </a:p>
          <a:p>
            <a:r>
              <a:rPr lang="nn-NO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94 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Raman_Global.set(</a:t>
            </a:r>
            <a:r>
              <a:rPr lang="nn-NO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95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0.35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96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0.35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97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98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delay(t_20us);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99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100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0.6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101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0.6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102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103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delay(t_20us);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104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105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0.8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106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0.8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107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108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delay(t_20us);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109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110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0.95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111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0.95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112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113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delay(t_20us);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114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115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1.0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116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1.0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E71AFC-F7A9-2B5F-F359-ACAF5692FC0A}"/>
              </a:ext>
            </a:extLst>
          </p:cNvPr>
          <p:cNvSpPr txBox="1"/>
          <p:nvPr/>
        </p:nvSpPr>
        <p:spPr>
          <a:xfrm>
            <a:off x="3095492" y="1178472"/>
            <a:ext cx="6176432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118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delay(t_20us);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119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120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0.95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121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0.95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122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123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124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delay(t_20us);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125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126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0.8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127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0.8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128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129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130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delay(t_20us);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131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132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0.6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133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0.6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134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135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delay(t_20us);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136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137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0.35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138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0.35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139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140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delay(t_20us);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141</a:t>
            </a:r>
          </a:p>
          <a:p>
            <a:r>
              <a:rPr lang="nn-NO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142 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Raman_Global.set(</a:t>
            </a:r>
            <a:r>
              <a:rPr lang="nn-NO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143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144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91997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B9465-48B9-E1FD-E315-AF0F91448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Manual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7D778-64D0-AB05-C353-2A9AB93C0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https://github.com/snu-quiqcl/Vivado_prj_manager/tree/main/Document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ED7A87-A1C2-CF2F-A824-7AAD17CCE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9D507A-91F3-58F7-BD13-834DF1B9E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733" y="2310533"/>
            <a:ext cx="6468534" cy="40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61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8C4B7-7B2B-86D7-ECAD-07AA50B4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Real Experiment Code(4)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B7464E-46B6-EA8A-48E4-4F2FDF77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DE610-F023-04B4-A44F-EBF4C3C07E82}"/>
              </a:ext>
            </a:extLst>
          </p:cNvPr>
          <p:cNvSpPr txBox="1"/>
          <p:nvPr/>
        </p:nvSpPr>
        <p:spPr>
          <a:xfrm>
            <a:off x="136525" y="2551837"/>
            <a:ext cx="61785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45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for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j =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; j &lt;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100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; j++){</a:t>
            </a:r>
          </a:p>
          <a:p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148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//Recooling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149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AOM_369.set(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150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EOM_14_7.set(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151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152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delay(t_1us);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153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AOM_369.set(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154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EOM_2_1.set(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155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EOM_14_7.set(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nn-NO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156 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Raman_Global.set(</a:t>
            </a:r>
            <a:r>
              <a:rPr lang="nn-NO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157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tc_0.auto_start();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158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delay(t_5ms);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159 </a:t>
            </a:r>
            <a:r>
              <a:rPr lang="ko-KR" altLang="en-US" sz="9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61A663-CBAD-762A-18B5-1065ECAE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020" y="1330589"/>
            <a:ext cx="5282284" cy="32501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6872D2B-3869-815C-A29B-6D6547CCB23A}"/>
              </a:ext>
            </a:extLst>
          </p:cNvPr>
          <p:cNvSpPr/>
          <p:nvPr/>
        </p:nvSpPr>
        <p:spPr>
          <a:xfrm>
            <a:off x="11195050" y="1694107"/>
            <a:ext cx="628650" cy="2886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7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14C65-B676-040C-3F7D-13E586A3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Measurement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699D07-EE81-D61D-F018-B98407A5F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6" name="그림 5" descr="텍스트, 컴퓨터 하드웨어, 컴퓨터 모니터, 전자제품이(가) 표시된 사진&#10;&#10;자동 생성된 설명">
            <a:extLst>
              <a:ext uri="{FF2B5EF4-FFF2-40B4-BE49-F238E27FC236}">
                <a16:creationId xmlns:a16="http://schemas.microsoft.com/office/drawing/2014/main" id="{0F22A4D4-8704-7C80-0BF1-58A48E92C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188"/>
            <a:ext cx="12192000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7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4A045-E986-91EB-49F4-060D5B17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Result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4FE5B-022D-0C30-8AFD-45FA7D482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6" name="그림 5" descr="전자제품, 텍스트, 기계, 제어판이(가) 표시된 사진&#10;&#10;자동 생성된 설명">
            <a:extLst>
              <a:ext uri="{FF2B5EF4-FFF2-40B4-BE49-F238E27FC236}">
                <a16:creationId xmlns:a16="http://schemas.microsoft.com/office/drawing/2014/main" id="{D87C4909-EB8D-6663-8FB0-61936FF54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488"/>
            <a:ext cx="12192000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92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E862A-0FBC-2FF4-F60A-97C48514D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 signal</a:t>
            </a:r>
            <a:endParaRPr lang="ko-KR" altLang="en-US"/>
          </a:p>
        </p:txBody>
      </p:sp>
      <p:pic>
        <p:nvPicPr>
          <p:cNvPr id="6" name="내용 개체 틀 5" descr="텍스트, 전자제품, 기계, 제어판이(가) 표시된 사진&#10;&#10;자동 생성된 설명">
            <a:extLst>
              <a:ext uri="{FF2B5EF4-FFF2-40B4-BE49-F238E27FC236}">
                <a16:creationId xmlns:a16="http://schemas.microsoft.com/office/drawing/2014/main" id="{6FCCAFE6-A8F1-AD59-0568-EF3154AFE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" y="1240843"/>
            <a:ext cx="12020550" cy="492241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5B8196-B16A-3CE7-1E9C-C3EFB01F7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16949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5A21F-0B54-CCE2-37C8-CF550B99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AOM 369nm</a:t>
            </a:r>
            <a:endParaRPr lang="ko-KR" altLang="en-US"/>
          </a:p>
        </p:txBody>
      </p:sp>
      <p:pic>
        <p:nvPicPr>
          <p:cNvPr id="6" name="내용 개체 틀 5" descr="텍스트, 전자제품, 기계, 제어판이(가) 표시된 사진&#10;&#10;자동 생성된 설명">
            <a:extLst>
              <a:ext uri="{FF2B5EF4-FFF2-40B4-BE49-F238E27FC236}">
                <a16:creationId xmlns:a16="http://schemas.microsoft.com/office/drawing/2014/main" id="{35308B23-843A-F673-BF4C-2390B6CDB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" y="1240843"/>
            <a:ext cx="12020550" cy="492241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7711A-1A08-44B5-4E34-2D5EAEB0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63877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6AA0D-F6DF-BE72-9BB8-8347AB38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EOM 14.7GHz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10F54C-1122-D78B-4589-E3288C76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6" name="그림 5" descr="텍스트, 전자제품, 기계, 제어판이(가) 표시된 사진&#10;&#10;자동 생성된 설명">
            <a:extLst>
              <a:ext uri="{FF2B5EF4-FFF2-40B4-BE49-F238E27FC236}">
                <a16:creationId xmlns:a16="http://schemas.microsoft.com/office/drawing/2014/main" id="{419A845A-03DE-B073-CE0A-580A9CFC6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538"/>
            <a:ext cx="12192000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45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2C68-BDF6-29A0-D5EA-76D71172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EOM 2.1GHz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CE11A3-3B68-EE3E-ADF4-F9E2F8694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10" name="그림 9" descr="텍스트, 전자제품, 기계, 모니터이(가) 표시된 사진&#10;&#10;자동 생성된 설명">
            <a:extLst>
              <a:ext uri="{FF2B5EF4-FFF2-40B4-BE49-F238E27FC236}">
                <a16:creationId xmlns:a16="http://schemas.microsoft.com/office/drawing/2014/main" id="{835905E7-5320-B462-E029-6EBBB33B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688"/>
            <a:ext cx="12192000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07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B2664-734F-3111-7ACD-AEBFDFAB8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Raman Global</a:t>
            </a:r>
            <a:endParaRPr lang="ko-KR" altLang="en-US"/>
          </a:p>
        </p:txBody>
      </p:sp>
      <p:pic>
        <p:nvPicPr>
          <p:cNvPr id="6" name="내용 개체 틀 5" descr="텍스트, 전자제품, 기계, 제어판이(가) 표시된 사진&#10;&#10;자동 생성된 설명">
            <a:extLst>
              <a:ext uri="{FF2B5EF4-FFF2-40B4-BE49-F238E27FC236}">
                <a16:creationId xmlns:a16="http://schemas.microsoft.com/office/drawing/2014/main" id="{A4F4776F-6E08-E03D-8C4E-1E93C20CF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" y="1240843"/>
            <a:ext cx="12020550" cy="492241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9D218-C874-8338-FFEA-1B254F9E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27447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FFC3B2-34E2-02A1-8799-B771A023A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Raman CH3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280D5-3D66-F6AC-534A-31142832E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6" name="그림 5" descr="텍스트, 전자제품, 제어판, 전자 공학이(가) 표시된 사진&#10;&#10;자동 생성된 설명">
            <a:extLst>
              <a:ext uri="{FF2B5EF4-FFF2-40B4-BE49-F238E27FC236}">
                <a16:creationId xmlns:a16="http://schemas.microsoft.com/office/drawing/2014/main" id="{00945FA6-C4BC-B413-CBBE-FC620B9AA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214"/>
            <a:ext cx="12192000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7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B4489-DE83-AA80-F5E5-A4DD46AC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RFSoC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AD61AD-A659-B8B0-103C-0444DDC21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72A855-CF09-4DE8-BF67-16B18C0CB7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94998" y="2460730"/>
            <a:ext cx="3535680" cy="2486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CBED70-DB9D-44F5-A964-8C2345328FF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21" y="2162915"/>
            <a:ext cx="3829050" cy="27838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사다리꼴 8">
            <a:extLst>
              <a:ext uri="{FF2B5EF4-FFF2-40B4-BE49-F238E27FC236}">
                <a16:creationId xmlns:a16="http://schemas.microsoft.com/office/drawing/2014/main" id="{2178E130-B421-41D6-ADE6-199B4A5E1664}"/>
              </a:ext>
            </a:extLst>
          </p:cNvPr>
          <p:cNvSpPr/>
          <p:nvPr/>
        </p:nvSpPr>
        <p:spPr>
          <a:xfrm rot="5400000">
            <a:off x="5700198" y="1856731"/>
            <a:ext cx="2095936" cy="3751433"/>
          </a:xfrm>
          <a:prstGeom prst="trapezoid">
            <a:avLst>
              <a:gd name="adj" fmla="val 38864"/>
            </a:avLst>
          </a:prstGeom>
          <a:gradFill>
            <a:gsLst>
              <a:gs pos="0">
                <a:schemeClr val="tx2">
                  <a:alpha val="90000"/>
                </a:schemeClr>
              </a:gs>
              <a:gs pos="39000">
                <a:schemeClr val="tx2">
                  <a:alpha val="60000"/>
                </a:schemeClr>
              </a:gs>
              <a:gs pos="71000">
                <a:schemeClr val="tx2">
                  <a:alpha val="50000"/>
                </a:schemeClr>
              </a:gs>
              <a:gs pos="100000">
                <a:schemeClr val="tx2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62C6D4-CEB5-4FE2-AA92-547848FA1DB0}"/>
              </a:ext>
            </a:extLst>
          </p:cNvPr>
          <p:cNvSpPr txBox="1"/>
          <p:nvPr/>
        </p:nvSpPr>
        <p:spPr>
          <a:xfrm>
            <a:off x="8226440" y="5024897"/>
            <a:ext cx="91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ZCU111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E63AC-1C11-47B0-AE95-C92B89A81182}"/>
              </a:ext>
            </a:extLst>
          </p:cNvPr>
          <p:cNvSpPr txBox="1"/>
          <p:nvPr/>
        </p:nvSpPr>
        <p:spPr>
          <a:xfrm>
            <a:off x="2373574" y="5024897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XCZU28DR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992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52AE03-2E2F-4B3B-999A-7EB1D09E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RFSoC</a:t>
            </a:r>
            <a:r>
              <a:rPr lang="en-US" altLang="ko-KR" dirty="0"/>
              <a:t> DAC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4025A5-A04A-4293-9A9A-095F5684B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DA3243-83C7-4BB8-97EF-166A6B02B3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24" y="2816315"/>
            <a:ext cx="3943350" cy="1594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8C7978-E236-4790-BB2B-246B4D52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103" y="1997277"/>
            <a:ext cx="6457772" cy="363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34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BF57C-F9A9-5FD9-CF84-4BBF5EBFC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RFSoC Digital IO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ECAD28-64C8-B3ED-5ABB-AE1179ADA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08299-EBAA-19F4-F9EC-B3390B87B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1874520"/>
            <a:ext cx="4152900" cy="3108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52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6DF1A-471E-88A1-6354-086450C8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RFSoC CPU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D52E87-D1B0-3DCF-6840-4EFA6DF24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73365F60-1226-29CB-3522-B47C5299EE47}"/>
              </a:ext>
            </a:extLst>
          </p:cNvPr>
          <p:cNvSpPr/>
          <p:nvPr/>
        </p:nvSpPr>
        <p:spPr>
          <a:xfrm rot="5400000">
            <a:off x="7266677" y="3151165"/>
            <a:ext cx="1543574" cy="768991"/>
          </a:xfrm>
          <a:prstGeom prst="trapezoid">
            <a:avLst>
              <a:gd name="adj" fmla="val 3187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ALU</a:t>
            </a:r>
            <a:endParaRPr lang="ko-KR" altLang="en-US" b="1" dirty="0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ABCB9805-C786-FF3E-DFF7-E0C0D953CD46}"/>
              </a:ext>
            </a:extLst>
          </p:cNvPr>
          <p:cNvSpPr/>
          <p:nvPr/>
        </p:nvSpPr>
        <p:spPr>
          <a:xfrm>
            <a:off x="3853757" y="2269764"/>
            <a:ext cx="1545406" cy="4227210"/>
          </a:xfrm>
          <a:prstGeom prst="snip1Rect">
            <a:avLst>
              <a:gd name="adj" fmla="val 2643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/>
              <a:t>Memory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49521D-699B-F3CB-49D1-3F545FE32086}"/>
              </a:ext>
            </a:extLst>
          </p:cNvPr>
          <p:cNvSpPr/>
          <p:nvPr/>
        </p:nvSpPr>
        <p:spPr>
          <a:xfrm>
            <a:off x="2385238" y="3024521"/>
            <a:ext cx="682233" cy="21572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PC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8D6CD-3290-774B-9C08-679D4D2B012E}"/>
              </a:ext>
            </a:extLst>
          </p:cNvPr>
          <p:cNvSpPr/>
          <p:nvPr/>
        </p:nvSpPr>
        <p:spPr>
          <a:xfrm>
            <a:off x="2385238" y="4505177"/>
            <a:ext cx="682233" cy="21572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EA43DBB1-5FA3-80AF-A60B-AC50A454C4BC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>
            <a:off x="4626460" y="2269765"/>
            <a:ext cx="3796500" cy="1265899"/>
          </a:xfrm>
          <a:prstGeom prst="bentConnector4">
            <a:avLst>
              <a:gd name="adj1" fmla="val -32433"/>
              <a:gd name="adj2" fmla="val 118058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75EE47E-4C15-C1DE-1F12-AEE6F72BAF76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flipH="1" flipV="1">
            <a:off x="2726355" y="3024521"/>
            <a:ext cx="5696605" cy="511140"/>
          </a:xfrm>
          <a:prstGeom prst="bentConnector4">
            <a:avLst>
              <a:gd name="adj1" fmla="val -21562"/>
              <a:gd name="adj2" fmla="val 456558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EA1ACF3-8A77-DE70-F40D-65C2CB794BED}"/>
              </a:ext>
            </a:extLst>
          </p:cNvPr>
          <p:cNvCxnSpPr>
            <a:cxnSpLocks/>
            <a:stCxn id="7" idx="3"/>
            <a:endCxn id="7" idx="0"/>
          </p:cNvCxnSpPr>
          <p:nvPr/>
        </p:nvCxnSpPr>
        <p:spPr>
          <a:xfrm flipH="1" flipV="1">
            <a:off x="2726355" y="3024521"/>
            <a:ext cx="341116" cy="107865"/>
          </a:xfrm>
          <a:prstGeom prst="bentConnector4">
            <a:avLst>
              <a:gd name="adj1" fmla="val -67015"/>
              <a:gd name="adj2" fmla="val 47525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D2E03B-2C85-6BA4-E048-65E7D3B53F4D}"/>
              </a:ext>
            </a:extLst>
          </p:cNvPr>
          <p:cNvSpPr/>
          <p:nvPr/>
        </p:nvSpPr>
        <p:spPr>
          <a:xfrm>
            <a:off x="2785155" y="2307973"/>
            <a:ext cx="564632" cy="294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</a:rPr>
              <a:t>+1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558F9B-069A-2045-E1B0-456B5E8FA58F}"/>
              </a:ext>
            </a:extLst>
          </p:cNvPr>
          <p:cNvSpPr/>
          <p:nvPr/>
        </p:nvSpPr>
        <p:spPr>
          <a:xfrm>
            <a:off x="3984702" y="2902716"/>
            <a:ext cx="1283515" cy="10511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Code1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Code2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Code3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Code4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…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1D9FC0-6122-B6BD-FE80-191465F4A0D2}"/>
              </a:ext>
            </a:extLst>
          </p:cNvPr>
          <p:cNvSpPr/>
          <p:nvPr/>
        </p:nvSpPr>
        <p:spPr>
          <a:xfrm>
            <a:off x="3984702" y="5797767"/>
            <a:ext cx="1283515" cy="60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Data1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Data2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…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F3C88F2-3737-38B6-F095-DAEE3F9BD9B9}"/>
              </a:ext>
            </a:extLst>
          </p:cNvPr>
          <p:cNvCxnSpPr>
            <a:cxnSpLocks/>
            <a:stCxn id="8" idx="2"/>
            <a:endCxn id="14" idx="1"/>
          </p:cNvCxnSpPr>
          <p:nvPr/>
        </p:nvCxnSpPr>
        <p:spPr>
          <a:xfrm rot="16200000" flipH="1">
            <a:off x="2665718" y="4781542"/>
            <a:ext cx="1379620" cy="125834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15A51EF-7A15-62DF-9D1B-FB63F42BA4A7}"/>
              </a:ext>
            </a:extLst>
          </p:cNvPr>
          <p:cNvCxnSpPr>
            <a:cxnSpLocks/>
            <a:stCxn id="7" idx="2"/>
            <a:endCxn id="13" idx="1"/>
          </p:cNvCxnSpPr>
          <p:nvPr/>
        </p:nvCxnSpPr>
        <p:spPr>
          <a:xfrm rot="16200000" flipH="1">
            <a:off x="3261496" y="2705108"/>
            <a:ext cx="188064" cy="125834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2358364-B5A7-1E47-1137-0E8D51267E34}"/>
              </a:ext>
            </a:extLst>
          </p:cNvPr>
          <p:cNvCxnSpPr>
            <a:cxnSpLocks/>
            <a:stCxn id="13" idx="3"/>
            <a:endCxn id="5" idx="2"/>
          </p:cNvCxnSpPr>
          <p:nvPr/>
        </p:nvCxnSpPr>
        <p:spPr>
          <a:xfrm>
            <a:off x="5268217" y="3428314"/>
            <a:ext cx="2385752" cy="10734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6E67A473-56BB-0910-DA7E-B3A658F5999F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5268217" y="3535661"/>
            <a:ext cx="2385752" cy="256486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987375-A1BC-A6C0-332B-A5A1E957C042}"/>
              </a:ext>
            </a:extLst>
          </p:cNvPr>
          <p:cNvSpPr/>
          <p:nvPr/>
        </p:nvSpPr>
        <p:spPr>
          <a:xfrm>
            <a:off x="3984702" y="3979579"/>
            <a:ext cx="1283515" cy="60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Data1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Data2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…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48F677A-2DCE-3DFD-27A7-8479E72FC0A4}"/>
              </a:ext>
            </a:extLst>
          </p:cNvPr>
          <p:cNvCxnSpPr>
            <a:cxnSpLocks/>
            <a:stCxn id="19" idx="3"/>
            <a:endCxn id="5" idx="2"/>
          </p:cNvCxnSpPr>
          <p:nvPr/>
        </p:nvCxnSpPr>
        <p:spPr>
          <a:xfrm flipV="1">
            <a:off x="5268217" y="3535661"/>
            <a:ext cx="2385752" cy="74667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AB4071-327F-0950-C4FD-1CCCAD45A208}"/>
              </a:ext>
            </a:extLst>
          </p:cNvPr>
          <p:cNvSpPr/>
          <p:nvPr/>
        </p:nvSpPr>
        <p:spPr>
          <a:xfrm>
            <a:off x="5530108" y="3953912"/>
            <a:ext cx="768991" cy="294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</a:rPr>
              <a:t>Heap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F1E6FF-93A8-33DB-B9A8-24F1167038AC}"/>
              </a:ext>
            </a:extLst>
          </p:cNvPr>
          <p:cNvSpPr/>
          <p:nvPr/>
        </p:nvSpPr>
        <p:spPr>
          <a:xfrm>
            <a:off x="5530108" y="5740872"/>
            <a:ext cx="768991" cy="294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</a:rPr>
              <a:t>Stack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81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DE799-5F17-7AB5-574E-022E22854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RFSoC FIFO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F2889-D3A5-383F-A3F8-B4B658FE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877ECE-8A12-B004-340C-59D350FA5A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962" y="1981903"/>
            <a:ext cx="7464076" cy="36632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4243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D1F8B-635B-8AF1-A5CD-E464EA21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Current Design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088289-97D1-D206-87A4-FFC493DE6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03E751-E6EA-E87C-2A90-9FA16990E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27" y="1303866"/>
            <a:ext cx="7554946" cy="425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7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D1F8B-635B-8AF1-A5CD-E464EA21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Design Program &amp; Language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088289-97D1-D206-87A4-FFC493DE6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03E751-E6EA-E87C-2A90-9FA16990E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27" y="1303866"/>
            <a:ext cx="7554946" cy="42502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0DE1DBF-4B35-599F-AA38-9C26BD860B7B}"/>
              </a:ext>
            </a:extLst>
          </p:cNvPr>
          <p:cNvSpPr/>
          <p:nvPr/>
        </p:nvSpPr>
        <p:spPr>
          <a:xfrm>
            <a:off x="3460044" y="1230488"/>
            <a:ext cx="1597378" cy="4318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6C63AF-992C-8C53-61C4-9AEE415F202E}"/>
              </a:ext>
            </a:extLst>
          </p:cNvPr>
          <p:cNvSpPr/>
          <p:nvPr/>
        </p:nvSpPr>
        <p:spPr>
          <a:xfrm>
            <a:off x="5145579" y="1230488"/>
            <a:ext cx="4670109" cy="4318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972C4D-8DFD-5618-36A8-1DE8FB0969D5}"/>
              </a:ext>
            </a:extLst>
          </p:cNvPr>
          <p:cNvSpPr/>
          <p:nvPr/>
        </p:nvSpPr>
        <p:spPr>
          <a:xfrm>
            <a:off x="2277674" y="1230488"/>
            <a:ext cx="1063837" cy="4318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D3068-33BB-E3D6-1816-2260BBD09870}"/>
              </a:ext>
            </a:extLst>
          </p:cNvPr>
          <p:cNvSpPr txBox="1"/>
          <p:nvPr/>
        </p:nvSpPr>
        <p:spPr>
          <a:xfrm>
            <a:off x="2114559" y="6207598"/>
            <a:ext cx="54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C++</a:t>
            </a:r>
            <a:endParaRPr lang="ko-KR" alt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A678C5-D1E6-A526-D268-8B276F02059C}"/>
              </a:ext>
            </a:extLst>
          </p:cNvPr>
          <p:cNvSpPr txBox="1"/>
          <p:nvPr/>
        </p:nvSpPr>
        <p:spPr>
          <a:xfrm>
            <a:off x="2676734" y="6207598"/>
            <a:ext cx="87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Python</a:t>
            </a:r>
            <a:endParaRPr lang="ko-KR" alt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87363-33FC-0A12-3F3C-46CD4DB4490C}"/>
              </a:ext>
            </a:extLst>
          </p:cNvPr>
          <p:cNvSpPr txBox="1"/>
          <p:nvPr/>
        </p:nvSpPr>
        <p:spPr>
          <a:xfrm>
            <a:off x="4105486" y="62075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C</a:t>
            </a:r>
            <a:endParaRPr lang="ko-KR" altLang="en-US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78C93-AA78-7FB4-9299-350B69646C8C}"/>
              </a:ext>
            </a:extLst>
          </p:cNvPr>
          <p:cNvSpPr txBox="1"/>
          <p:nvPr/>
        </p:nvSpPr>
        <p:spPr>
          <a:xfrm>
            <a:off x="7178306" y="6207598"/>
            <a:ext cx="85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Verilog</a:t>
            </a:r>
            <a:endParaRPr lang="ko-KR" alt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1A647-F1B3-5BB0-2842-674BE61C3D8B}"/>
              </a:ext>
            </a:extLst>
          </p:cNvPr>
          <p:cNvSpPr txBox="1"/>
          <p:nvPr/>
        </p:nvSpPr>
        <p:spPr>
          <a:xfrm>
            <a:off x="2115969" y="5842473"/>
            <a:ext cx="53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vim</a:t>
            </a:r>
            <a:endParaRPr lang="ko-KR" altLang="en-US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0AC242-1458-16F0-69EF-7FD86AE2C4C4}"/>
              </a:ext>
            </a:extLst>
          </p:cNvPr>
          <p:cNvSpPr txBox="1"/>
          <p:nvPr/>
        </p:nvSpPr>
        <p:spPr>
          <a:xfrm>
            <a:off x="2690455" y="5842473"/>
            <a:ext cx="84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Spyder</a:t>
            </a:r>
            <a:endParaRPr lang="ko-KR" altLang="en-US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431137-37D4-ABE9-54DF-64D8A60CE950}"/>
              </a:ext>
            </a:extLst>
          </p:cNvPr>
          <p:cNvSpPr txBox="1"/>
          <p:nvPr/>
        </p:nvSpPr>
        <p:spPr>
          <a:xfrm>
            <a:off x="3956407" y="5842473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Vitis</a:t>
            </a:r>
            <a:endParaRPr lang="ko-KR" altLang="en-US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3D957-2D38-E99C-4007-22922D81AB95}"/>
              </a:ext>
            </a:extLst>
          </p:cNvPr>
          <p:cNvSpPr txBox="1"/>
          <p:nvPr/>
        </p:nvSpPr>
        <p:spPr>
          <a:xfrm>
            <a:off x="7182088" y="5842473"/>
            <a:ext cx="84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Vivado</a:t>
            </a:r>
            <a:endParaRPr lang="ko-KR" altLang="en-US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9FE49B-2427-D919-F3CA-DFE981D856C8}"/>
              </a:ext>
            </a:extLst>
          </p:cNvPr>
          <p:cNvSpPr txBox="1"/>
          <p:nvPr/>
        </p:nvSpPr>
        <p:spPr>
          <a:xfrm>
            <a:off x="489478" y="6207598"/>
            <a:ext cx="10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Language</a:t>
            </a:r>
            <a:endParaRPr lang="ko-KR" altLang="en-US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90237B-57EE-F0FF-3CBB-0C2860694929}"/>
              </a:ext>
            </a:extLst>
          </p:cNvPr>
          <p:cNvSpPr txBox="1"/>
          <p:nvPr/>
        </p:nvSpPr>
        <p:spPr>
          <a:xfrm>
            <a:off x="781575" y="5842473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IDE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027269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2019</Words>
  <Application>Microsoft Office PowerPoint</Application>
  <PresentationFormat>와이드스크린</PresentationFormat>
  <Paragraphs>296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Lucida Console</vt:lpstr>
      <vt:lpstr>Tahoma</vt:lpstr>
      <vt:lpstr>Verdana</vt:lpstr>
      <vt:lpstr>Office 테마</vt:lpstr>
      <vt:lpstr>RFSoC</vt:lpstr>
      <vt:lpstr>Manual</vt:lpstr>
      <vt:lpstr>RFSoC?</vt:lpstr>
      <vt:lpstr>RFSoC DAC</vt:lpstr>
      <vt:lpstr>RFSoC Digital IO</vt:lpstr>
      <vt:lpstr>RFSoC CPU</vt:lpstr>
      <vt:lpstr>RFSoC FIFO</vt:lpstr>
      <vt:lpstr>Current Design</vt:lpstr>
      <vt:lpstr>Design Program &amp; Language</vt:lpstr>
      <vt:lpstr>DDS Structure</vt:lpstr>
      <vt:lpstr>DDS Data Format</vt:lpstr>
      <vt:lpstr>DDS Command</vt:lpstr>
      <vt:lpstr>TTL</vt:lpstr>
      <vt:lpstr>TTL Command</vt:lpstr>
      <vt:lpstr>TTLx8</vt:lpstr>
      <vt:lpstr>TTLx8 Command</vt:lpstr>
      <vt:lpstr>Real Experiment Code(1)</vt:lpstr>
      <vt:lpstr>Real Experiment Code(2)</vt:lpstr>
      <vt:lpstr>Real Experiment Code(3)</vt:lpstr>
      <vt:lpstr>Real Experiment Code(4)</vt:lpstr>
      <vt:lpstr>Measurement</vt:lpstr>
      <vt:lpstr>Result</vt:lpstr>
      <vt:lpstr>AM signal</vt:lpstr>
      <vt:lpstr>AOM 369nm</vt:lpstr>
      <vt:lpstr>EOM 14.7GHz</vt:lpstr>
      <vt:lpstr>EOM 2.1GHz</vt:lpstr>
      <vt:lpstr>Raman Global</vt:lpstr>
      <vt:lpstr>Raman CH3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Jeonghyun Park</cp:lastModifiedBy>
  <cp:revision>983</cp:revision>
  <dcterms:created xsi:type="dcterms:W3CDTF">2020-03-24T05:37:31Z</dcterms:created>
  <dcterms:modified xsi:type="dcterms:W3CDTF">2024-01-17T19:05:17Z</dcterms:modified>
</cp:coreProperties>
</file>